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6" r:id="rId2"/>
    <p:sldId id="267" r:id="rId3"/>
    <p:sldId id="284" r:id="rId4"/>
    <p:sldId id="283" r:id="rId5"/>
    <p:sldId id="282" r:id="rId6"/>
    <p:sldId id="271" r:id="rId7"/>
    <p:sldId id="280" r:id="rId8"/>
    <p:sldId id="273" r:id="rId9"/>
    <p:sldId id="272" r:id="rId10"/>
    <p:sldId id="278" r:id="rId11"/>
    <p:sldId id="281" r:id="rId12"/>
    <p:sldId id="27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4643" autoAdjust="0"/>
  </p:normalViewPr>
  <p:slideViewPr>
    <p:cSldViewPr snapToGrid="0" snapToObjects="1">
      <p:cViewPr varScale="1">
        <p:scale>
          <a:sx n="120" d="100"/>
          <a:sy n="120" d="100"/>
        </p:scale>
        <p:origin x="15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982E3C-8EE6-BB4C-BA0C-E1EE8399A4DF}" type="datetimeFigureOut">
              <a:rPr lang="en-US" smtClean="0"/>
              <a:t>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466649-C62B-554D-9CBD-B733C0409FD6}" type="slidenum">
              <a:rPr lang="en-US" smtClean="0"/>
              <a:t>‹#›</a:t>
            </a:fld>
            <a:endParaRPr lang="en-US"/>
          </a:p>
        </p:txBody>
      </p:sp>
    </p:spTree>
    <p:extLst>
      <p:ext uri="{BB962C8B-B14F-4D97-AF65-F5344CB8AC3E}">
        <p14:creationId xmlns:p14="http://schemas.microsoft.com/office/powerpoint/2010/main" val="29314861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2EF270-89B6-AA43-A180-63EB90015ABB}" type="datetimeFigureOut">
              <a:rPr lang="en-US" smtClean="0"/>
              <a:t>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C190F-FA42-F348-8300-B06182F6BBCE}" type="slidenum">
              <a:rPr lang="en-US" smtClean="0"/>
              <a:t>‹#›</a:t>
            </a:fld>
            <a:endParaRPr lang="en-US"/>
          </a:p>
        </p:txBody>
      </p:sp>
    </p:spTree>
    <p:extLst>
      <p:ext uri="{BB962C8B-B14F-4D97-AF65-F5344CB8AC3E}">
        <p14:creationId xmlns:p14="http://schemas.microsoft.com/office/powerpoint/2010/main" val="1496722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1</a:t>
            </a:fld>
            <a:endParaRPr lang="en-US"/>
          </a:p>
        </p:txBody>
      </p:sp>
    </p:spTree>
    <p:extLst>
      <p:ext uri="{BB962C8B-B14F-4D97-AF65-F5344CB8AC3E}">
        <p14:creationId xmlns:p14="http://schemas.microsoft.com/office/powerpoint/2010/main" val="318822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11</a:t>
            </a:fld>
            <a:endParaRPr lang="en-US"/>
          </a:p>
        </p:txBody>
      </p:sp>
    </p:spTree>
    <p:extLst>
      <p:ext uri="{BB962C8B-B14F-4D97-AF65-F5344CB8AC3E}">
        <p14:creationId xmlns:p14="http://schemas.microsoft.com/office/powerpoint/2010/main" val="362029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12</a:t>
            </a:fld>
            <a:endParaRPr lang="en-US"/>
          </a:p>
        </p:txBody>
      </p:sp>
    </p:spTree>
    <p:extLst>
      <p:ext uri="{BB962C8B-B14F-4D97-AF65-F5344CB8AC3E}">
        <p14:creationId xmlns:p14="http://schemas.microsoft.com/office/powerpoint/2010/main" val="417330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2</a:t>
            </a:fld>
            <a:endParaRPr lang="en-US"/>
          </a:p>
        </p:txBody>
      </p:sp>
    </p:spTree>
    <p:extLst>
      <p:ext uri="{BB962C8B-B14F-4D97-AF65-F5344CB8AC3E}">
        <p14:creationId xmlns:p14="http://schemas.microsoft.com/office/powerpoint/2010/main" val="228791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3</a:t>
            </a:fld>
            <a:endParaRPr lang="en-US"/>
          </a:p>
        </p:txBody>
      </p:sp>
    </p:spTree>
    <p:extLst>
      <p:ext uri="{BB962C8B-B14F-4D97-AF65-F5344CB8AC3E}">
        <p14:creationId xmlns:p14="http://schemas.microsoft.com/office/powerpoint/2010/main" val="113352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4</a:t>
            </a:fld>
            <a:endParaRPr lang="en-US"/>
          </a:p>
        </p:txBody>
      </p:sp>
    </p:spTree>
    <p:extLst>
      <p:ext uri="{BB962C8B-B14F-4D97-AF65-F5344CB8AC3E}">
        <p14:creationId xmlns:p14="http://schemas.microsoft.com/office/powerpoint/2010/main" val="221089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5</a:t>
            </a:fld>
            <a:endParaRPr lang="en-US"/>
          </a:p>
        </p:txBody>
      </p:sp>
    </p:spTree>
    <p:extLst>
      <p:ext uri="{BB962C8B-B14F-4D97-AF65-F5344CB8AC3E}">
        <p14:creationId xmlns:p14="http://schemas.microsoft.com/office/powerpoint/2010/main" val="143449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6</a:t>
            </a:fld>
            <a:endParaRPr lang="en-US"/>
          </a:p>
        </p:txBody>
      </p:sp>
    </p:spTree>
    <p:extLst>
      <p:ext uri="{BB962C8B-B14F-4D97-AF65-F5344CB8AC3E}">
        <p14:creationId xmlns:p14="http://schemas.microsoft.com/office/powerpoint/2010/main" val="81745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data assimilation system brings together </a:t>
            </a:r>
            <a:r>
              <a:rPr lang="en-US" dirty="0" err="1"/>
              <a:t>CESMl</a:t>
            </a:r>
            <a:r>
              <a:rPr lang="en-US" dirty="0"/>
              <a:t>, one of the most highly developed and extensively used ESMs with a leading-edge, community ensemble data assimilation tool, the Data Assimilation Research Testbed (DART). Together, they represents one of the most advanced DA systems yet developed for such a complete, coupled ESM. </a:t>
            </a:r>
          </a:p>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7</a:t>
            </a:fld>
            <a:endParaRPr lang="en-US"/>
          </a:p>
        </p:txBody>
      </p:sp>
    </p:spTree>
    <p:extLst>
      <p:ext uri="{BB962C8B-B14F-4D97-AF65-F5344CB8AC3E}">
        <p14:creationId xmlns:p14="http://schemas.microsoft.com/office/powerpoint/2010/main" val="3289251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data assimilation system brings together </a:t>
            </a:r>
            <a:r>
              <a:rPr lang="en-US" dirty="0" err="1"/>
              <a:t>CESMl</a:t>
            </a:r>
            <a:r>
              <a:rPr lang="en-US" dirty="0"/>
              <a:t>, one of the most highly developed and extensively used ESMs with a leading-edge, community ensemble data assimilation tool, the Data Assimilation Research Testbed (DART). Together, they represents one of the most advanced DA systems yet developed for such a complete, coupled ESM. </a:t>
            </a:r>
          </a:p>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8</a:t>
            </a:fld>
            <a:endParaRPr lang="en-US"/>
          </a:p>
        </p:txBody>
      </p:sp>
    </p:spTree>
    <p:extLst>
      <p:ext uri="{BB962C8B-B14F-4D97-AF65-F5344CB8AC3E}">
        <p14:creationId xmlns:p14="http://schemas.microsoft.com/office/powerpoint/2010/main" val="203670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EC190F-FA42-F348-8300-B06182F6BBCE}" type="slidenum">
              <a:rPr lang="en-US" smtClean="0"/>
              <a:t>10</a:t>
            </a:fld>
            <a:endParaRPr lang="en-US"/>
          </a:p>
        </p:txBody>
      </p:sp>
    </p:spTree>
    <p:extLst>
      <p:ext uri="{BB962C8B-B14F-4D97-AF65-F5344CB8AC3E}">
        <p14:creationId xmlns:p14="http://schemas.microsoft.com/office/powerpoint/2010/main" val="105953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856625" y="6356351"/>
            <a:ext cx="2133600" cy="365125"/>
          </a:xfrm>
        </p:spPr>
        <p:txBody>
          <a:bodyPr/>
          <a:lstStyle/>
          <a:p>
            <a:fld id="{C15F92FF-B19F-714F-AF19-A767AFC7D5EA}" type="slidenum">
              <a:rPr lang="en-US" smtClean="0"/>
              <a:t>‹#›</a:t>
            </a:fld>
            <a:endParaRPr lang="en-US" dirty="0"/>
          </a:p>
        </p:txBody>
      </p:sp>
    </p:spTree>
    <p:extLst>
      <p:ext uri="{BB962C8B-B14F-4D97-AF65-F5344CB8AC3E}">
        <p14:creationId xmlns:p14="http://schemas.microsoft.com/office/powerpoint/2010/main" val="1497825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4C2C92D6-A319-E34A-BB6A-359D08573094}" type="datetime1">
              <a:rPr lang="en-US" smtClean="0"/>
              <a:t>5/20/19</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0861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D43DD4E9-CFC9-354D-B23C-762701B8EC12}" type="datetime1">
              <a:rPr lang="en-US" smtClean="0"/>
              <a:t>5/20/19</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401974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6297BF9-DE56-C942-8C7A-690FE0BE2018}" type="datetime1">
              <a:rPr lang="en-US" smtClean="0"/>
              <a:t>5/20/19</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80324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BC3EB4E1-FAB1-874E-9D9E-86344533FAF3}" type="datetime1">
              <a:rPr lang="en-US" smtClean="0"/>
              <a:t>5/20/19</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15F92FF-B19F-714F-AF19-A767AFC7D5EA}" type="slidenum">
              <a:rPr lang="en-US" smtClean="0"/>
              <a:t>‹#›</a:t>
            </a:fld>
            <a:endParaRPr lang="en-US" dirty="0"/>
          </a:p>
        </p:txBody>
      </p:sp>
    </p:spTree>
    <p:extLst>
      <p:ext uri="{BB962C8B-B14F-4D97-AF65-F5344CB8AC3E}">
        <p14:creationId xmlns:p14="http://schemas.microsoft.com/office/powerpoint/2010/main" val="354886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672C109F-0281-6348-A94A-F563AD699708}" type="datetime1">
              <a:rPr lang="en-US" smtClean="0"/>
              <a:t>5/20/19</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0484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6EFB2765-84CA-D243-A556-192C476EAA5E}" type="datetime1">
              <a:rPr lang="en-US" smtClean="0"/>
              <a:t>5/20/19</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47052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F65DA08D-6CF6-0445-A08F-12DDBA379D2A}" type="datetime1">
              <a:rPr lang="en-US" smtClean="0"/>
              <a:t>5/20/19</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804478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BAF2C357-9710-3A4C-9204-7AF75B3E02CB}" type="datetime1">
              <a:rPr lang="en-US" smtClean="0"/>
              <a:t>5/20/19</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14458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3806CC70-263F-EF4B-8E12-7FDC0356766F}" type="datetime1">
              <a:rPr lang="en-US" smtClean="0"/>
              <a:t>5/20/19</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359380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176D3985-AD8E-8E43-956B-F7167BB6AE51}" type="datetime1">
              <a:rPr lang="en-US" smtClean="0"/>
              <a:t>5/20/19</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C15F92FF-B19F-714F-AF19-A767AFC7D5EA}" type="slidenum">
              <a:rPr lang="en-US" smtClean="0"/>
              <a:t>‹#›</a:t>
            </a:fld>
            <a:endParaRPr lang="en-US"/>
          </a:p>
        </p:txBody>
      </p:sp>
    </p:spTree>
    <p:extLst>
      <p:ext uri="{BB962C8B-B14F-4D97-AF65-F5344CB8AC3E}">
        <p14:creationId xmlns:p14="http://schemas.microsoft.com/office/powerpoint/2010/main" val="2678374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830728" y="636512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5F92FF-B19F-714F-AF19-A767AFC7D5EA}" type="slidenum">
              <a:rPr lang="en-US" smtClean="0"/>
              <a:t>‹#›</a:t>
            </a:fld>
            <a:endParaRPr lang="en-US" dirty="0"/>
          </a:p>
        </p:txBody>
      </p:sp>
      <p:pic>
        <p:nvPicPr>
          <p:cNvPr id="8" name="Picture 7" descr="NASA_logo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983083" y="6302318"/>
            <a:ext cx="539289" cy="445576"/>
          </a:xfrm>
          <a:prstGeom prst="rect">
            <a:avLst/>
          </a:prstGeom>
        </p:spPr>
      </p:pic>
      <p:sp>
        <p:nvSpPr>
          <p:cNvPr id="5" name="TextBox 4"/>
          <p:cNvSpPr txBox="1"/>
          <p:nvPr userDrawn="1"/>
        </p:nvSpPr>
        <p:spPr>
          <a:xfrm>
            <a:off x="3214079" y="6386607"/>
            <a:ext cx="2202654" cy="276999"/>
          </a:xfrm>
          <a:prstGeom prst="rect">
            <a:avLst/>
          </a:prstGeom>
          <a:noFill/>
        </p:spPr>
        <p:txBody>
          <a:bodyPr wrap="none" rtlCol="0">
            <a:spAutoFit/>
          </a:bodyPr>
          <a:lstStyle/>
          <a:p>
            <a:r>
              <a:rPr lang="en-US" sz="1200" dirty="0" err="1">
                <a:solidFill>
                  <a:schemeClr val="bg1">
                    <a:lumMod val="65000"/>
                  </a:schemeClr>
                </a:solidFill>
              </a:rPr>
              <a:t>above.nasa.gov</a:t>
            </a:r>
            <a:r>
              <a:rPr lang="en-US" sz="1200" dirty="0">
                <a:solidFill>
                  <a:schemeClr val="bg1">
                    <a:lumMod val="65000"/>
                  </a:schemeClr>
                </a:solidFill>
              </a:rPr>
              <a:t>  @</a:t>
            </a:r>
            <a:r>
              <a:rPr lang="en-US" sz="1200" dirty="0" err="1">
                <a:solidFill>
                  <a:schemeClr val="bg1">
                    <a:lumMod val="65000"/>
                  </a:schemeClr>
                </a:solidFill>
              </a:rPr>
              <a:t>NASA_ABoVE</a:t>
            </a:r>
            <a:endParaRPr lang="en-US" sz="1200" dirty="0">
              <a:solidFill>
                <a:schemeClr val="bg1">
                  <a:lumMod val="65000"/>
                </a:schemeClr>
              </a:solidFill>
            </a:endParaRPr>
          </a:p>
        </p:txBody>
      </p:sp>
      <p:pic>
        <p:nvPicPr>
          <p:cNvPr id="9" name="Picture 8">
            <a:extLst>
              <a:ext uri="{FF2B5EF4-FFF2-40B4-BE49-F238E27FC236}">
                <a16:creationId xmlns:a16="http://schemas.microsoft.com/office/drawing/2014/main" id="{2AB6B3FF-93F2-7245-A994-4C5D9B0FCFB2}"/>
              </a:ext>
            </a:extLst>
          </p:cNvPr>
          <p:cNvPicPr>
            <a:picLocks noChangeAspect="1"/>
          </p:cNvPicPr>
          <p:nvPr userDrawn="1"/>
        </p:nvPicPr>
        <p:blipFill>
          <a:blip r:embed="rId14"/>
          <a:stretch>
            <a:fillRect/>
          </a:stretch>
        </p:blipFill>
        <p:spPr>
          <a:xfrm>
            <a:off x="164845" y="6249092"/>
            <a:ext cx="1397690" cy="511227"/>
          </a:xfrm>
          <a:prstGeom prst="rect">
            <a:avLst/>
          </a:prstGeom>
        </p:spPr>
      </p:pic>
      <p:pic>
        <p:nvPicPr>
          <p:cNvPr id="10" name="Picture 9">
            <a:extLst>
              <a:ext uri="{FF2B5EF4-FFF2-40B4-BE49-F238E27FC236}">
                <a16:creationId xmlns:a16="http://schemas.microsoft.com/office/drawing/2014/main" id="{5AFECDF0-2553-784F-9AE9-8C182DFE5A44}"/>
              </a:ext>
            </a:extLst>
          </p:cNvPr>
          <p:cNvPicPr>
            <a:picLocks noChangeAspect="1"/>
          </p:cNvPicPr>
          <p:nvPr userDrawn="1"/>
        </p:nvPicPr>
        <p:blipFill>
          <a:blip r:embed="rId15"/>
          <a:stretch>
            <a:fillRect/>
          </a:stretch>
        </p:blipFill>
        <p:spPr>
          <a:xfrm>
            <a:off x="7514528" y="6329991"/>
            <a:ext cx="1509496" cy="381830"/>
          </a:xfrm>
          <a:prstGeom prst="rect">
            <a:avLst/>
          </a:prstGeom>
        </p:spPr>
      </p:pic>
    </p:spTree>
    <p:extLst>
      <p:ext uri="{BB962C8B-B14F-4D97-AF65-F5344CB8AC3E}">
        <p14:creationId xmlns:p14="http://schemas.microsoft.com/office/powerpoint/2010/main" val="411891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987" y="2422618"/>
            <a:ext cx="7772400" cy="1006383"/>
          </a:xfrm>
        </p:spPr>
        <p:txBody>
          <a:bodyPr>
            <a:normAutofit fontScale="90000"/>
          </a:bodyPr>
          <a:lstStyle/>
          <a:p>
            <a:r>
              <a:rPr lang="en-US" b="1" dirty="0"/>
              <a:t>IMPROVING MECHANISTIC REPRESENTATION OF ARCTIC CARBON DYNAMICS USING DATA ASSIMILATION</a:t>
            </a:r>
            <a:endParaRPr lang="en-US" dirty="0"/>
          </a:p>
        </p:txBody>
      </p:sp>
      <p:sp>
        <p:nvSpPr>
          <p:cNvPr id="3" name="Subtitle 2"/>
          <p:cNvSpPr>
            <a:spLocks noGrp="1"/>
          </p:cNvSpPr>
          <p:nvPr>
            <p:ph type="subTitle" idx="1"/>
          </p:nvPr>
        </p:nvSpPr>
        <p:spPr>
          <a:xfrm>
            <a:off x="1456660" y="4538578"/>
            <a:ext cx="6400800" cy="1199833"/>
          </a:xfrm>
        </p:spPr>
        <p:txBody>
          <a:bodyPr>
            <a:normAutofit fontScale="77500" lnSpcReduction="20000"/>
          </a:bodyPr>
          <a:lstStyle/>
          <a:p>
            <a:r>
              <a:rPr lang="en-US" dirty="0">
                <a:solidFill>
                  <a:schemeClr val="tx1"/>
                </a:solidFill>
              </a:rPr>
              <a:t>PI: Andrew M Fox</a:t>
            </a:r>
          </a:p>
          <a:p>
            <a:r>
              <a:rPr lang="en-US" dirty="0">
                <a:solidFill>
                  <a:schemeClr val="tx1"/>
                </a:solidFill>
              </a:rPr>
              <a:t>Co-I: David JP Moore, William K Smith</a:t>
            </a:r>
          </a:p>
          <a:p>
            <a:r>
              <a:rPr lang="en-US" dirty="0">
                <a:solidFill>
                  <a:schemeClr val="tx1"/>
                </a:solidFill>
              </a:rPr>
              <a:t>University of Arizona</a:t>
            </a:r>
          </a:p>
        </p:txBody>
      </p:sp>
    </p:spTree>
    <p:extLst>
      <p:ext uri="{BB962C8B-B14F-4D97-AF65-F5344CB8AC3E}">
        <p14:creationId xmlns:p14="http://schemas.microsoft.com/office/powerpoint/2010/main" val="231850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a:xfrm>
            <a:off x="457200" y="1600201"/>
            <a:ext cx="8229600" cy="4109483"/>
          </a:xfrm>
        </p:spPr>
        <p:txBody>
          <a:bodyPr>
            <a:normAutofit/>
          </a:bodyPr>
          <a:lstStyle/>
          <a:p>
            <a:r>
              <a:rPr lang="en-US" sz="2400" dirty="0"/>
              <a:t>Community Earth System Model is one of the most important contributors to the Coupled Model Intercomparison Project</a:t>
            </a:r>
          </a:p>
          <a:p>
            <a:r>
              <a:rPr lang="en-US" sz="2400" dirty="0"/>
              <a:t>These suite of models are used by governments and non-governmental organizations the world over to inform climate-change policy</a:t>
            </a:r>
          </a:p>
        </p:txBody>
      </p:sp>
      <p:sp>
        <p:nvSpPr>
          <p:cNvPr id="5" name="Slide Number Placeholder 4"/>
          <p:cNvSpPr>
            <a:spLocks noGrp="1"/>
          </p:cNvSpPr>
          <p:nvPr>
            <p:ph type="sldNum" sz="quarter" idx="12"/>
          </p:nvPr>
        </p:nvSpPr>
        <p:spPr/>
        <p:txBody>
          <a:bodyPr/>
          <a:lstStyle/>
          <a:p>
            <a:fld id="{C15F92FF-B19F-714F-AF19-A767AFC7D5EA}" type="slidenum">
              <a:rPr lang="en-US" smtClean="0"/>
              <a:t>10</a:t>
            </a:fld>
            <a:endParaRPr lang="en-US"/>
          </a:p>
        </p:txBody>
      </p:sp>
      <p:pic>
        <p:nvPicPr>
          <p:cNvPr id="7170" name="Picture 2" descr="https://lh4.googleusercontent.com/59K09Ck6-NLmBxOdO3htK6qVNL58eflh7rotra-ymRuYd3JzBT8tXa6iwSKGgQG3i1EBwdmYfbe8-YHQQSJMZjRuudQij4sOQg9P-dwUjQ5_MwKSjwX9fq8H7LhMjBNzz9h5O5up">
            <a:extLst>
              <a:ext uri="{FF2B5EF4-FFF2-40B4-BE49-F238E27FC236}">
                <a16:creationId xmlns:a16="http://schemas.microsoft.com/office/drawing/2014/main" id="{B9D8E349-2462-7C49-AB53-E910D14D5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1" y="3839535"/>
            <a:ext cx="8550065" cy="205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04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a:xfrm>
            <a:off x="457200" y="1600201"/>
            <a:ext cx="8229600" cy="4109483"/>
          </a:xfrm>
        </p:spPr>
        <p:txBody>
          <a:bodyPr>
            <a:normAutofit/>
          </a:bodyPr>
          <a:lstStyle/>
          <a:p>
            <a:r>
              <a:rPr lang="en-US" sz="2400" dirty="0"/>
              <a:t>CLM and DART are open-source, community tools available to all from Git repositories </a:t>
            </a:r>
          </a:p>
          <a:p>
            <a:r>
              <a:rPr lang="en-US" sz="2400" dirty="0"/>
              <a:t>But need to ensure that our model improvements are integrated into the main branches of the distributions, and incorporated into future releases of CESM </a:t>
            </a:r>
          </a:p>
          <a:p>
            <a:r>
              <a:rPr lang="en-US" sz="2400" dirty="0"/>
              <a:t>Build user engagement at annual CLM Working Group and CESM Workshop meetings, and direct interaction with NCAR scientists</a:t>
            </a:r>
          </a:p>
          <a:p>
            <a:endParaRPr lang="en-US" sz="2400" dirty="0"/>
          </a:p>
        </p:txBody>
      </p:sp>
      <p:sp>
        <p:nvSpPr>
          <p:cNvPr id="5" name="Slide Number Placeholder 4"/>
          <p:cNvSpPr>
            <a:spLocks noGrp="1"/>
          </p:cNvSpPr>
          <p:nvPr>
            <p:ph type="sldNum" sz="quarter" idx="12"/>
          </p:nvPr>
        </p:nvSpPr>
        <p:spPr/>
        <p:txBody>
          <a:bodyPr/>
          <a:lstStyle/>
          <a:p>
            <a:fld id="{C15F92FF-B19F-714F-AF19-A767AFC7D5EA}" type="slidenum">
              <a:rPr lang="en-US" smtClean="0"/>
              <a:t>11</a:t>
            </a:fld>
            <a:endParaRPr lang="en-US"/>
          </a:p>
        </p:txBody>
      </p:sp>
    </p:spTree>
    <p:extLst>
      <p:ext uri="{BB962C8B-B14F-4D97-AF65-F5344CB8AC3E}">
        <p14:creationId xmlns:p14="http://schemas.microsoft.com/office/powerpoint/2010/main" val="256980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 Engagement</a:t>
            </a:r>
          </a:p>
        </p:txBody>
      </p:sp>
      <p:sp>
        <p:nvSpPr>
          <p:cNvPr id="3" name="Content Placeholder 2"/>
          <p:cNvSpPr>
            <a:spLocks noGrp="1"/>
          </p:cNvSpPr>
          <p:nvPr>
            <p:ph idx="1"/>
          </p:nvPr>
        </p:nvSpPr>
        <p:spPr>
          <a:xfrm>
            <a:off x="457200" y="1600201"/>
            <a:ext cx="8229600" cy="4109483"/>
          </a:xfrm>
        </p:spPr>
        <p:txBody>
          <a:bodyPr>
            <a:normAutofit/>
          </a:bodyPr>
          <a:lstStyle/>
          <a:p>
            <a:r>
              <a:rPr lang="en-US" sz="2400" dirty="0">
                <a:solidFill>
                  <a:schemeClr val="bg1">
                    <a:lumMod val="75000"/>
                  </a:schemeClr>
                </a:solidFill>
              </a:rPr>
              <a:t>CLM and DART are open-source, community tools available to all from Git repositories </a:t>
            </a:r>
          </a:p>
          <a:p>
            <a:r>
              <a:rPr lang="en-US" sz="2400" dirty="0">
                <a:solidFill>
                  <a:schemeClr val="bg1">
                    <a:lumMod val="75000"/>
                  </a:schemeClr>
                </a:solidFill>
              </a:rPr>
              <a:t>Ensure that our model improvements are integrated into the main branches of the distributions, and incorporated into future releases of CESM </a:t>
            </a:r>
          </a:p>
          <a:p>
            <a:r>
              <a:rPr lang="en-US" sz="2400" dirty="0">
                <a:solidFill>
                  <a:schemeClr val="bg1">
                    <a:lumMod val="75000"/>
                  </a:schemeClr>
                </a:solidFill>
              </a:rPr>
              <a:t>Annual CLM Working Group and CESM Workshop meetings, and direct interaction with NCAR scientists</a:t>
            </a:r>
          </a:p>
          <a:p>
            <a:endParaRPr lang="en-US" sz="2400" dirty="0"/>
          </a:p>
        </p:txBody>
      </p:sp>
      <p:sp>
        <p:nvSpPr>
          <p:cNvPr id="5" name="Slide Number Placeholder 4"/>
          <p:cNvSpPr>
            <a:spLocks noGrp="1"/>
          </p:cNvSpPr>
          <p:nvPr>
            <p:ph type="sldNum" sz="quarter" idx="12"/>
          </p:nvPr>
        </p:nvSpPr>
        <p:spPr/>
        <p:txBody>
          <a:bodyPr/>
          <a:lstStyle/>
          <a:p>
            <a:fld id="{C15F92FF-B19F-714F-AF19-A767AFC7D5EA}" type="slidenum">
              <a:rPr lang="en-US" smtClean="0"/>
              <a:t>12</a:t>
            </a:fld>
            <a:endParaRPr lang="en-US"/>
          </a:p>
        </p:txBody>
      </p:sp>
      <p:pic>
        <p:nvPicPr>
          <p:cNvPr id="4" name="Picture 3">
            <a:extLst>
              <a:ext uri="{FF2B5EF4-FFF2-40B4-BE49-F238E27FC236}">
                <a16:creationId xmlns:a16="http://schemas.microsoft.com/office/drawing/2014/main" id="{714F3F41-6A6A-F54D-8BD7-B721E3BB051D}"/>
              </a:ext>
            </a:extLst>
          </p:cNvPr>
          <p:cNvPicPr>
            <a:picLocks noChangeAspect="1"/>
          </p:cNvPicPr>
          <p:nvPr/>
        </p:nvPicPr>
        <p:blipFill rotWithShape="1">
          <a:blip r:embed="rId3"/>
          <a:srcRect t="24230" b="5966"/>
          <a:stretch/>
        </p:blipFill>
        <p:spPr>
          <a:xfrm>
            <a:off x="1722481" y="382769"/>
            <a:ext cx="5654939" cy="5890272"/>
          </a:xfrm>
          <a:prstGeom prst="rect">
            <a:avLst/>
          </a:prstGeom>
        </p:spPr>
      </p:pic>
    </p:spTree>
    <p:extLst>
      <p:ext uri="{BB962C8B-B14F-4D97-AF65-F5344CB8AC3E}">
        <p14:creationId xmlns:p14="http://schemas.microsoft.com/office/powerpoint/2010/main" val="332218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Objectives</a:t>
            </a:r>
          </a:p>
        </p:txBody>
      </p:sp>
      <p:sp>
        <p:nvSpPr>
          <p:cNvPr id="3" name="Content Placeholder 2"/>
          <p:cNvSpPr>
            <a:spLocks noGrp="1"/>
          </p:cNvSpPr>
          <p:nvPr>
            <p:ph idx="1"/>
          </p:nvPr>
        </p:nvSpPr>
        <p:spPr/>
        <p:txBody>
          <a:bodyPr>
            <a:normAutofit fontScale="92500" lnSpcReduction="10000"/>
          </a:bodyPr>
          <a:lstStyle/>
          <a:p>
            <a:r>
              <a:rPr lang="en-US" dirty="0"/>
              <a:t>“</a:t>
            </a:r>
            <a:r>
              <a:rPr lang="en-US" i="1" dirty="0"/>
              <a:t>How are the magnitudes, fates, and land-atmosphere exchanges of carbon pools responding to environmental change, and what are the biogeochemical mechanisms?”</a:t>
            </a:r>
          </a:p>
          <a:p>
            <a:endParaRPr lang="en-US" dirty="0"/>
          </a:p>
          <a:p>
            <a:r>
              <a:rPr lang="en-US" dirty="0"/>
              <a:t>Improve the mechanistic representation of biogeochemical processes within the Community Earth System Model (CESM) to evaluate whether warming in the arctic has and is likely to cause amplifying feedbacks to climate</a:t>
            </a:r>
          </a:p>
          <a:p>
            <a:pPr marL="0" indent="0">
              <a:buNone/>
            </a:pPr>
            <a:endParaRPr lang="en-US" dirty="0"/>
          </a:p>
        </p:txBody>
      </p:sp>
      <p:sp>
        <p:nvSpPr>
          <p:cNvPr id="5" name="Slide Number Placeholder 4"/>
          <p:cNvSpPr>
            <a:spLocks noGrp="1"/>
          </p:cNvSpPr>
          <p:nvPr>
            <p:ph type="sldNum" sz="quarter" idx="12"/>
          </p:nvPr>
        </p:nvSpPr>
        <p:spPr/>
        <p:txBody>
          <a:bodyPr/>
          <a:lstStyle/>
          <a:p>
            <a:fld id="{C15F92FF-B19F-714F-AF19-A767AFC7D5EA}" type="slidenum">
              <a:rPr lang="en-US" smtClean="0"/>
              <a:t>2</a:t>
            </a:fld>
            <a:endParaRPr lang="en-US"/>
          </a:p>
        </p:txBody>
      </p:sp>
    </p:spTree>
    <p:extLst>
      <p:ext uri="{BB962C8B-B14F-4D97-AF65-F5344CB8AC3E}">
        <p14:creationId xmlns:p14="http://schemas.microsoft.com/office/powerpoint/2010/main" val="45759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Approach</a:t>
            </a:r>
          </a:p>
        </p:txBody>
      </p:sp>
      <p:sp>
        <p:nvSpPr>
          <p:cNvPr id="3" name="Content Placeholder 2"/>
          <p:cNvSpPr>
            <a:spLocks noGrp="1"/>
          </p:cNvSpPr>
          <p:nvPr>
            <p:ph idx="1"/>
          </p:nvPr>
        </p:nvSpPr>
        <p:spPr/>
        <p:txBody>
          <a:bodyPr>
            <a:normAutofit fontScale="85000" lnSpcReduction="10000"/>
          </a:bodyPr>
          <a:lstStyle/>
          <a:p>
            <a:r>
              <a:rPr lang="en-US" dirty="0"/>
              <a:t>Use data assimilation to ensure that the Community Land Model agrees with well tested historical remote sensing products (NDVI and inferred LAI) across </a:t>
            </a:r>
            <a:r>
              <a:rPr lang="en-US" dirty="0" err="1"/>
              <a:t>ABoVE</a:t>
            </a:r>
            <a:r>
              <a:rPr lang="en-US" dirty="0"/>
              <a:t> domain</a:t>
            </a:r>
          </a:p>
          <a:p>
            <a:r>
              <a:rPr lang="en-US" b="1" dirty="0">
                <a:solidFill>
                  <a:schemeClr val="bg1">
                    <a:lumMod val="85000"/>
                  </a:schemeClr>
                </a:solidFill>
              </a:rPr>
              <a:t>And</a:t>
            </a:r>
            <a:r>
              <a:rPr lang="en-US" dirty="0">
                <a:solidFill>
                  <a:schemeClr val="bg1">
                    <a:lumMod val="85000"/>
                  </a:schemeClr>
                </a:solidFill>
              </a:rPr>
              <a:t> then incorporate collections of biophysical observations and SIF and </a:t>
            </a:r>
            <a:r>
              <a:rPr lang="en-US" dirty="0" err="1">
                <a:solidFill>
                  <a:schemeClr val="bg1">
                    <a:lumMod val="85000"/>
                  </a:schemeClr>
                </a:solidFill>
              </a:rPr>
              <a:t>ABoVE</a:t>
            </a:r>
            <a:r>
              <a:rPr lang="en-US" dirty="0">
                <a:solidFill>
                  <a:schemeClr val="bg1">
                    <a:lumMod val="85000"/>
                  </a:schemeClr>
                </a:solidFill>
              </a:rPr>
              <a:t> data collections</a:t>
            </a:r>
          </a:p>
          <a:p>
            <a:r>
              <a:rPr lang="en-US" b="1" dirty="0">
                <a:solidFill>
                  <a:schemeClr val="bg1">
                    <a:lumMod val="85000"/>
                  </a:schemeClr>
                </a:solidFill>
              </a:rPr>
              <a:t>But</a:t>
            </a:r>
            <a:r>
              <a:rPr lang="en-US" dirty="0">
                <a:solidFill>
                  <a:schemeClr val="bg1">
                    <a:lumMod val="85000"/>
                  </a:schemeClr>
                </a:solidFill>
              </a:rPr>
              <a:t> where the tuned model disagrees with observations we can infer a biogeochemical mechanism is mis-parameterized</a:t>
            </a:r>
          </a:p>
          <a:p>
            <a:r>
              <a:rPr lang="en-US" b="1" dirty="0">
                <a:solidFill>
                  <a:schemeClr val="bg1">
                    <a:lumMod val="85000"/>
                  </a:schemeClr>
                </a:solidFill>
              </a:rPr>
              <a:t>Therefore</a:t>
            </a:r>
            <a:r>
              <a:rPr lang="en-US" dirty="0">
                <a:solidFill>
                  <a:schemeClr val="bg1">
                    <a:lumMod val="85000"/>
                  </a:schemeClr>
                </a:solidFill>
              </a:rPr>
              <a:t> by revising the mechanisms in the model we can test hypotheses and improve representation</a:t>
            </a:r>
          </a:p>
        </p:txBody>
      </p:sp>
      <p:sp>
        <p:nvSpPr>
          <p:cNvPr id="5" name="Slide Number Placeholder 4"/>
          <p:cNvSpPr>
            <a:spLocks noGrp="1"/>
          </p:cNvSpPr>
          <p:nvPr>
            <p:ph type="sldNum" sz="quarter" idx="12"/>
          </p:nvPr>
        </p:nvSpPr>
        <p:spPr/>
        <p:txBody>
          <a:bodyPr/>
          <a:lstStyle/>
          <a:p>
            <a:fld id="{C15F92FF-B19F-714F-AF19-A767AFC7D5EA}" type="slidenum">
              <a:rPr lang="en-US" smtClean="0"/>
              <a:t>3</a:t>
            </a:fld>
            <a:endParaRPr lang="en-US" dirty="0"/>
          </a:p>
        </p:txBody>
      </p:sp>
    </p:spTree>
    <p:extLst>
      <p:ext uri="{BB962C8B-B14F-4D97-AF65-F5344CB8AC3E}">
        <p14:creationId xmlns:p14="http://schemas.microsoft.com/office/powerpoint/2010/main" val="129589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Approach</a:t>
            </a:r>
          </a:p>
        </p:txBody>
      </p:sp>
      <p:sp>
        <p:nvSpPr>
          <p:cNvPr id="3" name="Content Placeholder 2"/>
          <p:cNvSpPr>
            <a:spLocks noGrp="1"/>
          </p:cNvSpPr>
          <p:nvPr>
            <p:ph idx="1"/>
          </p:nvPr>
        </p:nvSpPr>
        <p:spPr/>
        <p:txBody>
          <a:bodyPr>
            <a:normAutofit fontScale="85000" lnSpcReduction="10000"/>
          </a:bodyPr>
          <a:lstStyle/>
          <a:p>
            <a:r>
              <a:rPr lang="en-US" dirty="0"/>
              <a:t>Use data assimilation to ensure that the Community Land Model agrees with well tested historical remote sensing products (NDVI and inferred LAI) across </a:t>
            </a:r>
            <a:r>
              <a:rPr lang="en-US" dirty="0" err="1"/>
              <a:t>ABoVE</a:t>
            </a:r>
            <a:r>
              <a:rPr lang="en-US" dirty="0"/>
              <a:t> domain</a:t>
            </a:r>
          </a:p>
          <a:p>
            <a:r>
              <a:rPr lang="en-US" b="1" dirty="0"/>
              <a:t>And</a:t>
            </a:r>
            <a:r>
              <a:rPr lang="en-US" dirty="0"/>
              <a:t> then incorporate collections of biophysical observations and SIF and </a:t>
            </a:r>
            <a:r>
              <a:rPr lang="en-US" dirty="0" err="1"/>
              <a:t>ABoVE</a:t>
            </a:r>
            <a:r>
              <a:rPr lang="en-US" dirty="0"/>
              <a:t> data collections</a:t>
            </a:r>
          </a:p>
          <a:p>
            <a:r>
              <a:rPr lang="en-US" b="1" dirty="0">
                <a:solidFill>
                  <a:schemeClr val="bg1">
                    <a:lumMod val="85000"/>
                  </a:schemeClr>
                </a:solidFill>
              </a:rPr>
              <a:t>But</a:t>
            </a:r>
            <a:r>
              <a:rPr lang="en-US" dirty="0">
                <a:solidFill>
                  <a:schemeClr val="bg1">
                    <a:lumMod val="85000"/>
                  </a:schemeClr>
                </a:solidFill>
              </a:rPr>
              <a:t> where the tuned model disagrees with observations we can infer a biogeochemical mechanism is mis-parameterized</a:t>
            </a:r>
          </a:p>
          <a:p>
            <a:r>
              <a:rPr lang="en-US" b="1" dirty="0">
                <a:solidFill>
                  <a:schemeClr val="bg1">
                    <a:lumMod val="85000"/>
                  </a:schemeClr>
                </a:solidFill>
              </a:rPr>
              <a:t>Therefore</a:t>
            </a:r>
            <a:r>
              <a:rPr lang="en-US" dirty="0">
                <a:solidFill>
                  <a:schemeClr val="bg1">
                    <a:lumMod val="85000"/>
                  </a:schemeClr>
                </a:solidFill>
              </a:rPr>
              <a:t> by revising the mechanisms in the model we can test hypotheses and improve representation</a:t>
            </a:r>
          </a:p>
        </p:txBody>
      </p:sp>
      <p:sp>
        <p:nvSpPr>
          <p:cNvPr id="5" name="Slide Number Placeholder 4"/>
          <p:cNvSpPr>
            <a:spLocks noGrp="1"/>
          </p:cNvSpPr>
          <p:nvPr>
            <p:ph type="sldNum" sz="quarter" idx="12"/>
          </p:nvPr>
        </p:nvSpPr>
        <p:spPr/>
        <p:txBody>
          <a:bodyPr/>
          <a:lstStyle/>
          <a:p>
            <a:fld id="{C15F92FF-B19F-714F-AF19-A767AFC7D5EA}" type="slidenum">
              <a:rPr lang="en-US" smtClean="0"/>
              <a:t>4</a:t>
            </a:fld>
            <a:endParaRPr lang="en-US" dirty="0"/>
          </a:p>
        </p:txBody>
      </p:sp>
    </p:spTree>
    <p:extLst>
      <p:ext uri="{BB962C8B-B14F-4D97-AF65-F5344CB8AC3E}">
        <p14:creationId xmlns:p14="http://schemas.microsoft.com/office/powerpoint/2010/main" val="100027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Approach</a:t>
            </a:r>
          </a:p>
        </p:txBody>
      </p:sp>
      <p:sp>
        <p:nvSpPr>
          <p:cNvPr id="3" name="Content Placeholder 2"/>
          <p:cNvSpPr>
            <a:spLocks noGrp="1"/>
          </p:cNvSpPr>
          <p:nvPr>
            <p:ph idx="1"/>
          </p:nvPr>
        </p:nvSpPr>
        <p:spPr/>
        <p:txBody>
          <a:bodyPr>
            <a:normAutofit fontScale="85000" lnSpcReduction="10000"/>
          </a:bodyPr>
          <a:lstStyle/>
          <a:p>
            <a:r>
              <a:rPr lang="en-US" dirty="0"/>
              <a:t>Use data assimilation to ensure that the Community Land Model agrees with well tested historical remote sensing products (NDVI and inferred LAI) across </a:t>
            </a:r>
            <a:r>
              <a:rPr lang="en-US" dirty="0" err="1"/>
              <a:t>ABoVE</a:t>
            </a:r>
            <a:r>
              <a:rPr lang="en-US" dirty="0"/>
              <a:t> domain</a:t>
            </a:r>
          </a:p>
          <a:p>
            <a:r>
              <a:rPr lang="en-US" b="1" dirty="0"/>
              <a:t>And</a:t>
            </a:r>
            <a:r>
              <a:rPr lang="en-US" dirty="0"/>
              <a:t> then incorporate collections of biophysical observations and SIF and </a:t>
            </a:r>
            <a:r>
              <a:rPr lang="en-US" dirty="0" err="1"/>
              <a:t>ABoVE</a:t>
            </a:r>
            <a:r>
              <a:rPr lang="en-US" dirty="0"/>
              <a:t> data collections</a:t>
            </a:r>
          </a:p>
          <a:p>
            <a:r>
              <a:rPr lang="en-US" b="1" dirty="0"/>
              <a:t>But</a:t>
            </a:r>
            <a:r>
              <a:rPr lang="en-US" dirty="0"/>
              <a:t> where the tuned model disagrees with observations we can infer a biogeochemical mechanism is mis-parameterized</a:t>
            </a:r>
          </a:p>
          <a:p>
            <a:r>
              <a:rPr lang="en-US" b="1" dirty="0">
                <a:solidFill>
                  <a:schemeClr val="bg1">
                    <a:lumMod val="85000"/>
                  </a:schemeClr>
                </a:solidFill>
              </a:rPr>
              <a:t>Therefore</a:t>
            </a:r>
            <a:r>
              <a:rPr lang="en-US" dirty="0">
                <a:solidFill>
                  <a:schemeClr val="bg1">
                    <a:lumMod val="85000"/>
                  </a:schemeClr>
                </a:solidFill>
              </a:rPr>
              <a:t> by revising the mechanisms in the model we can test hypotheses and improve representation</a:t>
            </a:r>
          </a:p>
        </p:txBody>
      </p:sp>
      <p:sp>
        <p:nvSpPr>
          <p:cNvPr id="5" name="Slide Number Placeholder 4"/>
          <p:cNvSpPr>
            <a:spLocks noGrp="1"/>
          </p:cNvSpPr>
          <p:nvPr>
            <p:ph type="sldNum" sz="quarter" idx="12"/>
          </p:nvPr>
        </p:nvSpPr>
        <p:spPr/>
        <p:txBody>
          <a:bodyPr/>
          <a:lstStyle/>
          <a:p>
            <a:fld id="{C15F92FF-B19F-714F-AF19-A767AFC7D5EA}" type="slidenum">
              <a:rPr lang="en-US" smtClean="0"/>
              <a:t>5</a:t>
            </a:fld>
            <a:endParaRPr lang="en-US" dirty="0"/>
          </a:p>
        </p:txBody>
      </p:sp>
    </p:spTree>
    <p:extLst>
      <p:ext uri="{BB962C8B-B14F-4D97-AF65-F5344CB8AC3E}">
        <p14:creationId xmlns:p14="http://schemas.microsoft.com/office/powerpoint/2010/main" val="225659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Approach</a:t>
            </a:r>
          </a:p>
        </p:txBody>
      </p:sp>
      <p:sp>
        <p:nvSpPr>
          <p:cNvPr id="3" name="Content Placeholder 2"/>
          <p:cNvSpPr>
            <a:spLocks noGrp="1"/>
          </p:cNvSpPr>
          <p:nvPr>
            <p:ph idx="1"/>
          </p:nvPr>
        </p:nvSpPr>
        <p:spPr/>
        <p:txBody>
          <a:bodyPr>
            <a:normAutofit fontScale="85000" lnSpcReduction="10000"/>
          </a:bodyPr>
          <a:lstStyle/>
          <a:p>
            <a:r>
              <a:rPr lang="en-US" dirty="0"/>
              <a:t>Use data assimilation to ensure that the Community Land Model agrees with well tested historical remote sensing products (NDVI and inferred LAI) across </a:t>
            </a:r>
            <a:r>
              <a:rPr lang="en-US" dirty="0" err="1"/>
              <a:t>ABoVE</a:t>
            </a:r>
            <a:r>
              <a:rPr lang="en-US" dirty="0"/>
              <a:t> domain</a:t>
            </a:r>
          </a:p>
          <a:p>
            <a:r>
              <a:rPr lang="en-US" b="1" dirty="0"/>
              <a:t>And</a:t>
            </a:r>
            <a:r>
              <a:rPr lang="en-US" dirty="0"/>
              <a:t> then incorporate collections of biophysical observations and SIF and </a:t>
            </a:r>
            <a:r>
              <a:rPr lang="en-US" dirty="0" err="1"/>
              <a:t>ABoVE</a:t>
            </a:r>
            <a:r>
              <a:rPr lang="en-US" dirty="0"/>
              <a:t> data collections</a:t>
            </a:r>
          </a:p>
          <a:p>
            <a:r>
              <a:rPr lang="en-US" b="1" dirty="0"/>
              <a:t>But</a:t>
            </a:r>
            <a:r>
              <a:rPr lang="en-US" dirty="0"/>
              <a:t> where the tuned model disagrees with observations we can infer a biogeochemical mechanism is mis-parameterized</a:t>
            </a:r>
          </a:p>
          <a:p>
            <a:r>
              <a:rPr lang="en-US" b="1" dirty="0"/>
              <a:t>Therefore</a:t>
            </a:r>
            <a:r>
              <a:rPr lang="en-US" dirty="0"/>
              <a:t> by revising the mechanisms in the model we can test hypotheses and improve representation</a:t>
            </a:r>
          </a:p>
        </p:txBody>
      </p:sp>
      <p:sp>
        <p:nvSpPr>
          <p:cNvPr id="5" name="Slide Number Placeholder 4"/>
          <p:cNvSpPr>
            <a:spLocks noGrp="1"/>
          </p:cNvSpPr>
          <p:nvPr>
            <p:ph type="sldNum" sz="quarter" idx="12"/>
          </p:nvPr>
        </p:nvSpPr>
        <p:spPr/>
        <p:txBody>
          <a:bodyPr/>
          <a:lstStyle/>
          <a:p>
            <a:fld id="{C15F92FF-B19F-714F-AF19-A767AFC7D5EA}" type="slidenum">
              <a:rPr lang="en-US" smtClean="0"/>
              <a:t>6</a:t>
            </a:fld>
            <a:endParaRPr lang="en-US" dirty="0"/>
          </a:p>
        </p:txBody>
      </p:sp>
    </p:spTree>
    <p:extLst>
      <p:ext uri="{BB962C8B-B14F-4D97-AF65-F5344CB8AC3E}">
        <p14:creationId xmlns:p14="http://schemas.microsoft.com/office/powerpoint/2010/main" val="200177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ECBA-AFA8-024E-A348-B89B661D8692}"/>
              </a:ext>
            </a:extLst>
          </p:cNvPr>
          <p:cNvSpPr>
            <a:spLocks noGrp="1"/>
          </p:cNvSpPr>
          <p:nvPr>
            <p:ph type="title"/>
          </p:nvPr>
        </p:nvSpPr>
        <p:spPr/>
        <p:txBody>
          <a:bodyPr/>
          <a:lstStyle/>
          <a:p>
            <a:r>
              <a:rPr lang="en-US" dirty="0"/>
              <a:t>Current Model Performance</a:t>
            </a:r>
          </a:p>
        </p:txBody>
      </p:sp>
      <p:sp>
        <p:nvSpPr>
          <p:cNvPr id="4" name="Slide Number Placeholder 3">
            <a:extLst>
              <a:ext uri="{FF2B5EF4-FFF2-40B4-BE49-F238E27FC236}">
                <a16:creationId xmlns:a16="http://schemas.microsoft.com/office/drawing/2014/main" id="{024F559D-62FD-FA45-9757-9B33AA019B58}"/>
              </a:ext>
            </a:extLst>
          </p:cNvPr>
          <p:cNvSpPr>
            <a:spLocks noGrp="1"/>
          </p:cNvSpPr>
          <p:nvPr>
            <p:ph type="sldNum" sz="quarter" idx="12"/>
          </p:nvPr>
        </p:nvSpPr>
        <p:spPr/>
        <p:txBody>
          <a:bodyPr/>
          <a:lstStyle/>
          <a:p>
            <a:fld id="{C15F92FF-B19F-714F-AF19-A767AFC7D5EA}" type="slidenum">
              <a:rPr lang="en-US" smtClean="0"/>
              <a:t>7</a:t>
            </a:fld>
            <a:endParaRPr lang="en-US"/>
          </a:p>
        </p:txBody>
      </p:sp>
      <p:pic>
        <p:nvPicPr>
          <p:cNvPr id="8" name="Picture 2" descr="https://lh5.googleusercontent.com/4npT_D0TfO1O6D6j36o_DL8cgRQaddI-f9YhBHg09bWLwrdzAijen6iuo3rhcyfcAzYMVDhkWI_WA7FFHhy8jRkC16WClchq08dcecWCliUuOGcC4G48fZC95SZGkEfEFKwqfPRr">
            <a:extLst>
              <a:ext uri="{FF2B5EF4-FFF2-40B4-BE49-F238E27FC236}">
                <a16:creationId xmlns:a16="http://schemas.microsoft.com/office/drawing/2014/main" id="{45AE1F6F-7811-5140-99A6-FE9882FB21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1" t="1332" r="1146" b="3998"/>
          <a:stretch/>
        </p:blipFill>
        <p:spPr bwMode="auto">
          <a:xfrm>
            <a:off x="159486" y="1493130"/>
            <a:ext cx="8756835" cy="453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44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ECBA-AFA8-024E-A348-B89B661D8692}"/>
              </a:ext>
            </a:extLst>
          </p:cNvPr>
          <p:cNvSpPr>
            <a:spLocks noGrp="1"/>
          </p:cNvSpPr>
          <p:nvPr>
            <p:ph type="title"/>
          </p:nvPr>
        </p:nvSpPr>
        <p:spPr/>
        <p:txBody>
          <a:bodyPr/>
          <a:lstStyle/>
          <a:p>
            <a:r>
              <a:rPr lang="en-US" dirty="0"/>
              <a:t>Modeling &amp; Data Assimilation</a:t>
            </a:r>
          </a:p>
        </p:txBody>
      </p:sp>
      <p:sp>
        <p:nvSpPr>
          <p:cNvPr id="4" name="Slide Number Placeholder 3">
            <a:extLst>
              <a:ext uri="{FF2B5EF4-FFF2-40B4-BE49-F238E27FC236}">
                <a16:creationId xmlns:a16="http://schemas.microsoft.com/office/drawing/2014/main" id="{024F559D-62FD-FA45-9757-9B33AA019B58}"/>
              </a:ext>
            </a:extLst>
          </p:cNvPr>
          <p:cNvSpPr>
            <a:spLocks noGrp="1"/>
          </p:cNvSpPr>
          <p:nvPr>
            <p:ph type="sldNum" sz="quarter" idx="12"/>
          </p:nvPr>
        </p:nvSpPr>
        <p:spPr/>
        <p:txBody>
          <a:bodyPr/>
          <a:lstStyle/>
          <a:p>
            <a:fld id="{C15F92FF-B19F-714F-AF19-A767AFC7D5EA}" type="slidenum">
              <a:rPr lang="en-US" smtClean="0"/>
              <a:t>8</a:t>
            </a:fld>
            <a:endParaRPr lang="en-US"/>
          </a:p>
        </p:txBody>
      </p:sp>
      <p:pic>
        <p:nvPicPr>
          <p:cNvPr id="1026" name="Picture 2" descr="https://lh6.googleusercontent.com/JI8fZPpP11KysEIC9T9HVURg3a9yi0srW4f3pbwfVa_qZXz5r9oFRgbLn2c3vbabkDyUfu8nU3UNlviqpYWh_xEUlacpbEpj7k_wv__pEVtolzzrQhGdL1ZKjNOxCBV94BtLU6U2">
            <a:extLst>
              <a:ext uri="{FF2B5EF4-FFF2-40B4-BE49-F238E27FC236}">
                <a16:creationId xmlns:a16="http://schemas.microsoft.com/office/drawing/2014/main" id="{01CB2642-F7E7-3F4B-B021-33613317B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9" y="1503628"/>
            <a:ext cx="8665063" cy="464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ECBA-AFA8-024E-A348-B89B661D8692}"/>
              </a:ext>
            </a:extLst>
          </p:cNvPr>
          <p:cNvSpPr>
            <a:spLocks noGrp="1"/>
          </p:cNvSpPr>
          <p:nvPr>
            <p:ph type="title"/>
          </p:nvPr>
        </p:nvSpPr>
        <p:spPr/>
        <p:txBody>
          <a:bodyPr/>
          <a:lstStyle/>
          <a:p>
            <a:r>
              <a:rPr lang="en-US" dirty="0"/>
              <a:t>Preliminary Data Assimilation</a:t>
            </a:r>
          </a:p>
        </p:txBody>
      </p:sp>
      <p:sp>
        <p:nvSpPr>
          <p:cNvPr id="4" name="Slide Number Placeholder 3">
            <a:extLst>
              <a:ext uri="{FF2B5EF4-FFF2-40B4-BE49-F238E27FC236}">
                <a16:creationId xmlns:a16="http://schemas.microsoft.com/office/drawing/2014/main" id="{024F559D-62FD-FA45-9757-9B33AA019B58}"/>
              </a:ext>
            </a:extLst>
          </p:cNvPr>
          <p:cNvSpPr>
            <a:spLocks noGrp="1"/>
          </p:cNvSpPr>
          <p:nvPr>
            <p:ph type="sldNum" sz="quarter" idx="12"/>
          </p:nvPr>
        </p:nvSpPr>
        <p:spPr/>
        <p:txBody>
          <a:bodyPr/>
          <a:lstStyle/>
          <a:p>
            <a:fld id="{C15F92FF-B19F-714F-AF19-A767AFC7D5EA}" type="slidenum">
              <a:rPr lang="en-US" smtClean="0"/>
              <a:t>9</a:t>
            </a:fld>
            <a:endParaRPr lang="en-US"/>
          </a:p>
        </p:txBody>
      </p:sp>
      <p:pic>
        <p:nvPicPr>
          <p:cNvPr id="3074" name="Picture 2" descr="https://lh6.googleusercontent.com/8IaDgYE466QEm6c5F8OJqJyh2aU1yXM-fyBk0BfQLHOhQoAs3v2ebpcBZNr3suSMvF9lCioKo4zniZVizJ0RudAtQ-bO3nccFcVLRT-A8j5s4SCm39BqklJTpCozqDv3yVsoXbDs">
            <a:extLst>
              <a:ext uri="{FF2B5EF4-FFF2-40B4-BE49-F238E27FC236}">
                <a16:creationId xmlns:a16="http://schemas.microsoft.com/office/drawing/2014/main" id="{6BF94D73-9C87-584B-8326-AAE5C97FC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7" y="1679947"/>
            <a:ext cx="9182248" cy="35193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3D36E7-4A48-9E4C-80F4-9A835376E1A8}"/>
              </a:ext>
            </a:extLst>
          </p:cNvPr>
          <p:cNvSpPr txBox="1"/>
          <p:nvPr/>
        </p:nvSpPr>
        <p:spPr>
          <a:xfrm>
            <a:off x="347920" y="5188687"/>
            <a:ext cx="8604693" cy="646331"/>
          </a:xfrm>
          <a:prstGeom prst="rect">
            <a:avLst/>
          </a:prstGeom>
          <a:noFill/>
        </p:spPr>
        <p:txBody>
          <a:bodyPr wrap="square" rtlCol="0">
            <a:spAutoFit/>
          </a:bodyPr>
          <a:lstStyle/>
          <a:p>
            <a:r>
              <a:rPr lang="en-US" i="1" dirty="0"/>
              <a:t>10 years of MODIS LAI observations were assimilated into CLM. Comparing the free run (no assimilation) with the assimilation run mean error is reduced only by about 0.5 m</a:t>
            </a:r>
            <a:r>
              <a:rPr lang="en-US" i="1" baseline="30000" dirty="0"/>
              <a:t>2</a:t>
            </a:r>
            <a:r>
              <a:rPr lang="en-US" i="1" dirty="0"/>
              <a:t> m</a:t>
            </a:r>
            <a:r>
              <a:rPr lang="en-US" i="1" baseline="30000" dirty="0"/>
              <a:t>-2</a:t>
            </a:r>
            <a:r>
              <a:rPr lang="en-US" i="1" dirty="0"/>
              <a:t>.</a:t>
            </a:r>
            <a:endParaRPr lang="en-US" dirty="0"/>
          </a:p>
        </p:txBody>
      </p:sp>
    </p:spTree>
    <p:extLst>
      <p:ext uri="{BB962C8B-B14F-4D97-AF65-F5344CB8AC3E}">
        <p14:creationId xmlns:p14="http://schemas.microsoft.com/office/powerpoint/2010/main" val="1642465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1171</TotalTime>
  <Words>710</Words>
  <Application>Microsoft Macintosh PowerPoint</Application>
  <PresentationFormat>On-screen Show (4:3)</PresentationFormat>
  <Paragraphs>67</Paragraphs>
  <Slides>12</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IMPROVING MECHANISTIC REPRESENTATION OF ARCTIC CARBON DYNAMICS USING DATA ASSIMILATION</vt:lpstr>
      <vt:lpstr>Science Objectives</vt:lpstr>
      <vt:lpstr>Science Approach</vt:lpstr>
      <vt:lpstr>Science Approach</vt:lpstr>
      <vt:lpstr>Science Approach</vt:lpstr>
      <vt:lpstr>Science Approach</vt:lpstr>
      <vt:lpstr>Current Model Performance</vt:lpstr>
      <vt:lpstr>Modeling &amp; Data Assimilation</vt:lpstr>
      <vt:lpstr>Preliminary Data Assimilation</vt:lpstr>
      <vt:lpstr>Stakeholder Engagement</vt:lpstr>
      <vt:lpstr>Stakeholder Engagement</vt:lpstr>
      <vt:lpstr>Stakeholder Engagement</vt:lpstr>
    </vt:vector>
  </TitlesOfParts>
  <Company>NASA 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Griffith</dc:creator>
  <cp:lastModifiedBy>Microsoft Office User</cp:lastModifiedBy>
  <cp:revision>70</cp:revision>
  <dcterms:created xsi:type="dcterms:W3CDTF">2015-08-14T15:58:20Z</dcterms:created>
  <dcterms:modified xsi:type="dcterms:W3CDTF">2019-05-20T19:00:00Z</dcterms:modified>
</cp:coreProperties>
</file>